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"/>
  </p:notesMasterIdLst>
  <p:sldIdLst>
    <p:sldId id="372" r:id="rId2"/>
    <p:sldId id="373" r:id="rId3"/>
    <p:sldId id="446" r:id="rId4"/>
    <p:sldId id="453" r:id="rId5"/>
    <p:sldId id="441" r:id="rId6"/>
    <p:sldId id="454" r:id="rId7"/>
    <p:sldId id="455" r:id="rId8"/>
    <p:sldId id="466" r:id="rId9"/>
    <p:sldId id="457" r:id="rId10"/>
    <p:sldId id="458" r:id="rId11"/>
    <p:sldId id="447" r:id="rId12"/>
    <p:sldId id="451" r:id="rId13"/>
    <p:sldId id="464" r:id="rId14"/>
    <p:sldId id="465" r:id="rId15"/>
    <p:sldId id="4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FF"/>
    <a:srgbClr val="E9EDF0"/>
    <a:srgbClr val="1B3A52"/>
    <a:srgbClr val="6795B4"/>
    <a:srgbClr val="F8FAFC"/>
    <a:srgbClr val="CED9E1"/>
    <a:srgbClr val="000000"/>
    <a:srgbClr val="9EBACC"/>
    <a:srgbClr val="DBE9F3"/>
    <a:srgbClr val="66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CE736-5D32-1349-AFF4-4053DE992A47}" v="438" dt="2021-06-08T20:42:27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9" autoAdjust="0"/>
    <p:restoredTop sz="76149"/>
  </p:normalViewPr>
  <p:slideViewPr>
    <p:cSldViewPr snapToGrid="0">
      <p:cViewPr varScale="1">
        <p:scale>
          <a:sx n="81" d="100"/>
          <a:sy n="81" d="100"/>
        </p:scale>
        <p:origin x="1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3A558-73C8-BD49-B216-FB26EBFF9EE4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6CD4-A85A-974D-81E8-45F1DBB41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8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1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75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78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43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08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6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73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3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4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93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51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4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786D0FC9-ABEE-5846-AD9A-A8673E8D0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81572F-AE7D-0444-9681-2056870B8928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737B0A-F026-884D-B9A0-80F018D2EF4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10118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4C5C3E16-1653-6C45-B1E7-0C743D197264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346766-F733-0448-933C-0B605C627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7339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67B18D-09CC-BB4D-B9E8-CE9165EC1E62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00DCAFB-AB6A-E947-B30C-D2FDF6C18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2F6CF4-A601-4B4A-B9CA-F6FC031A1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6" y="1960110"/>
            <a:ext cx="9993312" cy="3886200"/>
          </a:xfrm>
        </p:spPr>
        <p:txBody>
          <a:bodyPr/>
          <a:lstStyle>
            <a:lvl1pPr>
              <a:defRPr>
                <a:latin typeface="Barlow" pitchFamily="2" charset="77"/>
              </a:defRPr>
            </a:lvl1pPr>
            <a:lvl2pPr>
              <a:defRPr>
                <a:latin typeface="Barlow" pitchFamily="2" charset="77"/>
              </a:defRPr>
            </a:lvl2pPr>
            <a:lvl3pPr>
              <a:defRPr>
                <a:latin typeface="Barlow" pitchFamily="2" charset="77"/>
              </a:defRPr>
            </a:lvl3pPr>
            <a:lvl4pPr>
              <a:defRPr>
                <a:latin typeface="Barlow" pitchFamily="2" charset="77"/>
              </a:defRPr>
            </a:lvl4pPr>
            <a:lvl5pPr>
              <a:defRPr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F1071-FAEF-9C47-B4A1-6BBDA3BF6731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78AE98A2-4866-6B4A-812E-C44D867B3CC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1E3DA-B2E8-8E44-8146-11525B48B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999076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7225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3FBC160-8235-3441-8141-2748676704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0" name="Google Shape;200;p19">
            <a:extLst>
              <a:ext uri="{FF2B5EF4-FFF2-40B4-BE49-F238E27FC236}">
                <a16:creationId xmlns:a16="http://schemas.microsoft.com/office/drawing/2014/main" id="{F2EA6088-7353-3E47-A8EA-3EBB6FED8502}"/>
              </a:ext>
            </a:extLst>
          </p:cNvPr>
          <p:cNvSpPr/>
          <p:nvPr userDrawn="1"/>
        </p:nvSpPr>
        <p:spPr>
          <a:xfrm>
            <a:off x="6675475" y="150"/>
            <a:ext cx="5516400" cy="6848631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AA3F15-F158-174F-AE15-DBC9795040F3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F0D8906-10FA-3047-A6B9-E19E68AF22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5475" y="9219"/>
            <a:ext cx="5516525" cy="68487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594AA5-BEA7-3D42-8FAB-8203F5A6256B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A5E98BF6-C2D6-F34E-959C-BB15F1855AB7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025848-4F96-F248-9C43-75704BC31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6" y="760961"/>
            <a:ext cx="4932312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204925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293304-CBF8-AA4A-906E-D59605853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6873" y="4251074"/>
            <a:ext cx="8398253" cy="625089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35657F2-ECDD-5E44-9103-13F413DCC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6873" y="4999609"/>
            <a:ext cx="8398253" cy="4032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4675" y="922434"/>
            <a:ext cx="2862647" cy="2862648"/>
          </a:xfrm>
          <a:prstGeom prst="ellipse">
            <a:avLst/>
          </a:prstGeom>
          <a:solidFill>
            <a:srgbClr val="E9EDF0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Speaker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04082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96979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2882-57D0-F34B-AA22-63B75B1C9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5913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4FB02DE9-E18C-BD4B-92CC-E45D14214E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64897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DCDB0EB-F025-E84B-9A77-7C0321536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53831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FD960712-2C2C-F641-BC9E-F7F9F56F6B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192" y="1989131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637424-A55D-744E-9B17-0ADA8C7375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5126" y="4250571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D938FCA4-792A-A846-B0D1-DE2FB0888D88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9F648C3-711E-DA4D-A30F-2E643903F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8943B3C-D157-FF43-8A7B-E9E65B9B3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5913" y="37119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5C8F0A8-F872-6B45-9261-14EED3C48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3705" y="36992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5ED928D-F9CF-3149-9D58-46EC9772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1497" y="3675794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35487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9A66E4-3D33-744E-BC0B-B4E907E211F5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86196759-0AE3-C942-9DAF-1EA0ABC18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B98BFC-828B-D74F-AE44-5F86CC3A5CD0}"/>
              </a:ext>
            </a:extLst>
          </p:cNvPr>
          <p:cNvCxnSpPr/>
          <p:nvPr userDrawn="1"/>
        </p:nvCxnSpPr>
        <p:spPr>
          <a:xfrm>
            <a:off x="2930400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98;p15">
            <a:extLst>
              <a:ext uri="{FF2B5EF4-FFF2-40B4-BE49-F238E27FC236}">
                <a16:creationId xmlns:a16="http://schemas.microsoft.com/office/drawing/2014/main" id="{30310233-0C61-9A41-B3E1-DE2C1175E470}"/>
              </a:ext>
            </a:extLst>
          </p:cNvPr>
          <p:cNvSpPr txBox="1"/>
          <p:nvPr userDrawn="1"/>
        </p:nvSpPr>
        <p:spPr>
          <a:xfrm>
            <a:off x="2536160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00B9FF"/>
                </a:solidFill>
                <a:latin typeface="Barlow"/>
              </a:rPr>
              <a:t>01</a:t>
            </a:r>
            <a:endParaRPr lang="en-US" sz="2400">
              <a:solidFill>
                <a:srgbClr val="00B9FF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571B5-E44A-2E45-9698-3A0E2C0FEA1F}"/>
              </a:ext>
            </a:extLst>
          </p:cNvPr>
          <p:cNvCxnSpPr>
            <a:cxnSpLocks/>
          </p:cNvCxnSpPr>
          <p:nvPr userDrawn="1"/>
        </p:nvCxnSpPr>
        <p:spPr>
          <a:xfrm>
            <a:off x="6098536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8;p15">
            <a:extLst>
              <a:ext uri="{FF2B5EF4-FFF2-40B4-BE49-F238E27FC236}">
                <a16:creationId xmlns:a16="http://schemas.microsoft.com/office/drawing/2014/main" id="{52225549-D4DD-BC4E-8ED0-337FB93055BE}"/>
              </a:ext>
            </a:extLst>
          </p:cNvPr>
          <p:cNvSpPr txBox="1"/>
          <p:nvPr userDrawn="1"/>
        </p:nvSpPr>
        <p:spPr>
          <a:xfrm>
            <a:off x="5704296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02</a:t>
            </a:r>
            <a:endParaRPr lang="en-US" sz="2400" dirty="0">
              <a:solidFill>
                <a:srgbClr val="00B9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1AFDD-67E8-A545-ACFE-5E8851E8AD5C}"/>
              </a:ext>
            </a:extLst>
          </p:cNvPr>
          <p:cNvCxnSpPr>
            <a:cxnSpLocks/>
          </p:cNvCxnSpPr>
          <p:nvPr userDrawn="1"/>
        </p:nvCxnSpPr>
        <p:spPr>
          <a:xfrm>
            <a:off x="9266671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F0C0E7DB-E806-084C-8C73-387C89E47A2C}"/>
              </a:ext>
            </a:extLst>
          </p:cNvPr>
          <p:cNvSpPr txBox="1"/>
          <p:nvPr userDrawn="1"/>
        </p:nvSpPr>
        <p:spPr>
          <a:xfrm>
            <a:off x="8872431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4EFD7A-D8A6-514F-80AB-17F23DDC8430}"/>
              </a:ext>
            </a:extLst>
          </p:cNvPr>
          <p:cNvCxnSpPr>
            <a:cxnSpLocks/>
          </p:cNvCxnSpPr>
          <p:nvPr userDrawn="1"/>
        </p:nvCxnSpPr>
        <p:spPr>
          <a:xfrm>
            <a:off x="2930400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8;p15">
            <a:extLst>
              <a:ext uri="{FF2B5EF4-FFF2-40B4-BE49-F238E27FC236}">
                <a16:creationId xmlns:a16="http://schemas.microsoft.com/office/drawing/2014/main" id="{3826F837-508B-4046-928E-D31BE9E018B3}"/>
              </a:ext>
            </a:extLst>
          </p:cNvPr>
          <p:cNvSpPr txBox="1"/>
          <p:nvPr userDrawn="1"/>
        </p:nvSpPr>
        <p:spPr>
          <a:xfrm>
            <a:off x="2536160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5814EC-E920-1B4C-8EEF-D37E4DCEB411}"/>
              </a:ext>
            </a:extLst>
          </p:cNvPr>
          <p:cNvCxnSpPr>
            <a:cxnSpLocks/>
          </p:cNvCxnSpPr>
          <p:nvPr userDrawn="1"/>
        </p:nvCxnSpPr>
        <p:spPr>
          <a:xfrm>
            <a:off x="6098536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98;p15">
            <a:extLst>
              <a:ext uri="{FF2B5EF4-FFF2-40B4-BE49-F238E27FC236}">
                <a16:creationId xmlns:a16="http://schemas.microsoft.com/office/drawing/2014/main" id="{963FD6F4-DCAE-584C-A5CA-D4B4C68A326E}"/>
              </a:ext>
            </a:extLst>
          </p:cNvPr>
          <p:cNvSpPr txBox="1"/>
          <p:nvPr userDrawn="1"/>
        </p:nvSpPr>
        <p:spPr>
          <a:xfrm>
            <a:off x="5704296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05</a:t>
            </a:r>
            <a:endParaRPr lang="en-US" sz="2400" dirty="0">
              <a:solidFill>
                <a:srgbClr val="00B9FF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BB8DD6-3A9F-C046-98B9-F47AB903320A}"/>
              </a:ext>
            </a:extLst>
          </p:cNvPr>
          <p:cNvCxnSpPr>
            <a:cxnSpLocks/>
          </p:cNvCxnSpPr>
          <p:nvPr userDrawn="1"/>
        </p:nvCxnSpPr>
        <p:spPr>
          <a:xfrm>
            <a:off x="9266671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98;p15">
            <a:extLst>
              <a:ext uri="{FF2B5EF4-FFF2-40B4-BE49-F238E27FC236}">
                <a16:creationId xmlns:a16="http://schemas.microsoft.com/office/drawing/2014/main" id="{903AAAA6-DC64-9C4C-9D2D-8B2C3F0C9F01}"/>
              </a:ext>
            </a:extLst>
          </p:cNvPr>
          <p:cNvSpPr txBox="1"/>
          <p:nvPr userDrawn="1"/>
        </p:nvSpPr>
        <p:spPr>
          <a:xfrm>
            <a:off x="8872431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06</a:t>
            </a:r>
          </a:p>
        </p:txBody>
      </p:sp>
      <p:sp>
        <p:nvSpPr>
          <p:cNvPr id="23" name="Text Placeholder 45">
            <a:extLst>
              <a:ext uri="{FF2B5EF4-FFF2-40B4-BE49-F238E27FC236}">
                <a16:creationId xmlns:a16="http://schemas.microsoft.com/office/drawing/2014/main" id="{AF1F5A73-C070-E445-9A2A-3112E33C8A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737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45">
            <a:extLst>
              <a:ext uri="{FF2B5EF4-FFF2-40B4-BE49-F238E27FC236}">
                <a16:creationId xmlns:a16="http://schemas.microsoft.com/office/drawing/2014/main" id="{32F8297C-DD30-4A43-8F8F-AE4B77CCF8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4754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5">
            <a:extLst>
              <a:ext uri="{FF2B5EF4-FFF2-40B4-BE49-F238E27FC236}">
                <a16:creationId xmlns:a16="http://schemas.microsoft.com/office/drawing/2014/main" id="{97AF8980-0463-2048-91D9-489357E949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72889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5">
            <a:extLst>
              <a:ext uri="{FF2B5EF4-FFF2-40B4-BE49-F238E27FC236}">
                <a16:creationId xmlns:a16="http://schemas.microsoft.com/office/drawing/2014/main" id="{D650878C-A904-DB40-B9C0-7B48EAB33D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5737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45">
            <a:extLst>
              <a:ext uri="{FF2B5EF4-FFF2-40B4-BE49-F238E27FC236}">
                <a16:creationId xmlns:a16="http://schemas.microsoft.com/office/drawing/2014/main" id="{2B3149E1-7FB4-4047-A993-309AF09C3A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4754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5">
            <a:extLst>
              <a:ext uri="{FF2B5EF4-FFF2-40B4-BE49-F238E27FC236}">
                <a16:creationId xmlns:a16="http://schemas.microsoft.com/office/drawing/2014/main" id="{368A6407-FC29-D341-856A-0B409C3D9E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889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2360E6-CAB3-8941-9009-4766AD970258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36050E45-B6B8-BB45-A781-0EADC3DB0EB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1C104D9-D80E-C048-9E34-F2BA8A113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2003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A1A4D7-0058-E944-8B3A-E83C6FADE8E1}"/>
              </a:ext>
            </a:extLst>
          </p:cNvPr>
          <p:cNvCxnSpPr/>
          <p:nvPr/>
        </p:nvCxnSpPr>
        <p:spPr>
          <a:xfrm>
            <a:off x="1292051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8;p15">
            <a:extLst>
              <a:ext uri="{FF2B5EF4-FFF2-40B4-BE49-F238E27FC236}">
                <a16:creationId xmlns:a16="http://schemas.microsoft.com/office/drawing/2014/main" id="{4252F3E1-EEB2-4B42-B586-5D089CDB0BCC}"/>
              </a:ext>
            </a:extLst>
          </p:cNvPr>
          <p:cNvSpPr txBox="1"/>
          <p:nvPr/>
        </p:nvSpPr>
        <p:spPr>
          <a:xfrm>
            <a:off x="1514668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01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F2B18-4AEF-C947-8F33-3E59295E1B13}"/>
              </a:ext>
            </a:extLst>
          </p:cNvPr>
          <p:cNvCxnSpPr>
            <a:cxnSpLocks/>
          </p:cNvCxnSpPr>
          <p:nvPr/>
        </p:nvCxnSpPr>
        <p:spPr>
          <a:xfrm>
            <a:off x="3946465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8;p15">
            <a:extLst>
              <a:ext uri="{FF2B5EF4-FFF2-40B4-BE49-F238E27FC236}">
                <a16:creationId xmlns:a16="http://schemas.microsoft.com/office/drawing/2014/main" id="{C95082B5-53EB-744A-BD1C-E7C0BF9C9A0D}"/>
              </a:ext>
            </a:extLst>
          </p:cNvPr>
          <p:cNvSpPr txBox="1"/>
          <p:nvPr/>
        </p:nvSpPr>
        <p:spPr>
          <a:xfrm>
            <a:off x="4169082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02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14FA4-6E5E-2142-B416-59328FD8A9B7}"/>
              </a:ext>
            </a:extLst>
          </p:cNvPr>
          <p:cNvCxnSpPr>
            <a:cxnSpLocks/>
          </p:cNvCxnSpPr>
          <p:nvPr/>
        </p:nvCxnSpPr>
        <p:spPr>
          <a:xfrm>
            <a:off x="6600880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8;p15">
            <a:extLst>
              <a:ext uri="{FF2B5EF4-FFF2-40B4-BE49-F238E27FC236}">
                <a16:creationId xmlns:a16="http://schemas.microsoft.com/office/drawing/2014/main" id="{F068A568-5F57-DD43-A3EC-D86AB04F5063}"/>
              </a:ext>
            </a:extLst>
          </p:cNvPr>
          <p:cNvSpPr txBox="1"/>
          <p:nvPr/>
        </p:nvSpPr>
        <p:spPr>
          <a:xfrm>
            <a:off x="6823497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03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1A43C0-0F6A-A340-ADA8-A7D6F86EE548}"/>
              </a:ext>
            </a:extLst>
          </p:cNvPr>
          <p:cNvCxnSpPr>
            <a:cxnSpLocks/>
          </p:cNvCxnSpPr>
          <p:nvPr/>
        </p:nvCxnSpPr>
        <p:spPr>
          <a:xfrm>
            <a:off x="9255294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98;p15">
            <a:extLst>
              <a:ext uri="{FF2B5EF4-FFF2-40B4-BE49-F238E27FC236}">
                <a16:creationId xmlns:a16="http://schemas.microsoft.com/office/drawing/2014/main" id="{BA07E673-BAB8-AF4B-8B8B-76092690903A}"/>
              </a:ext>
            </a:extLst>
          </p:cNvPr>
          <p:cNvSpPr txBox="1"/>
          <p:nvPr/>
        </p:nvSpPr>
        <p:spPr>
          <a:xfrm>
            <a:off x="9477911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04</a:t>
            </a:r>
            <a:endParaRPr lang="en-US" sz="7200" dirty="0">
              <a:solidFill>
                <a:srgbClr val="CED9E1"/>
              </a:solidFill>
            </a:endParaRPr>
          </a:p>
        </p:txBody>
      </p:sp>
      <p:pic>
        <p:nvPicPr>
          <p:cNvPr id="2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6EAB75A9-28E6-694D-93F6-1344FA198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5B00A5-279D-1D4B-A3CA-D51674EB932F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45">
            <a:extLst>
              <a:ext uri="{FF2B5EF4-FFF2-40B4-BE49-F238E27FC236}">
                <a16:creationId xmlns:a16="http://schemas.microsoft.com/office/drawing/2014/main" id="{03EABDAF-0021-B14B-9FAE-18569D67C4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4475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5">
            <a:extLst>
              <a:ext uri="{FF2B5EF4-FFF2-40B4-BE49-F238E27FC236}">
                <a16:creationId xmlns:a16="http://schemas.microsoft.com/office/drawing/2014/main" id="{D5509998-7A50-4D4C-8BBC-E3D9225B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9082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5">
            <a:extLst>
              <a:ext uri="{FF2B5EF4-FFF2-40B4-BE49-F238E27FC236}">
                <a16:creationId xmlns:a16="http://schemas.microsoft.com/office/drawing/2014/main" id="{D2241426-F0DD-D943-A4E6-F9B1A31483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3497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5">
            <a:extLst>
              <a:ext uri="{FF2B5EF4-FFF2-40B4-BE49-F238E27FC236}">
                <a16:creationId xmlns:a16="http://schemas.microsoft.com/office/drawing/2014/main" id="{A03D1A93-D6C2-074C-BE1C-DBC0EB9DFC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7911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30AC0A-C305-6641-A162-F759FE615700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744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7A62228C-0021-5C45-B0BB-0DD5124E3FF0}"/>
              </a:ext>
            </a:extLst>
          </p:cNvPr>
          <p:cNvSpPr/>
          <p:nvPr userDrawn="1"/>
        </p:nvSpPr>
        <p:spPr>
          <a:xfrm>
            <a:off x="1800622" y="4764629"/>
            <a:ext cx="1285800" cy="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8;p15">
            <a:extLst>
              <a:ext uri="{FF2B5EF4-FFF2-40B4-BE49-F238E27FC236}">
                <a16:creationId xmlns:a16="http://schemas.microsoft.com/office/drawing/2014/main" id="{1F900096-F830-8547-8203-4815F408ED1B}"/>
              </a:ext>
            </a:extLst>
          </p:cNvPr>
          <p:cNvSpPr txBox="1"/>
          <p:nvPr userDrawn="1"/>
        </p:nvSpPr>
        <p:spPr>
          <a:xfrm>
            <a:off x="1800443" y="1089350"/>
            <a:ext cx="471486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b="1" dirty="0">
                <a:solidFill>
                  <a:srgbClr val="FFFFFF"/>
                </a:solidFill>
                <a:latin typeface="Times New Roman"/>
              </a:rPr>
              <a:t>“</a:t>
            </a:r>
            <a:endParaRPr lang="en-US" sz="9600" b="1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99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B2001E9-A658-E840-B60C-1C9C75A1B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374AA-1FF8-784C-B8BF-ED1CCEDEB981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C9A86A-5444-974C-B2B1-584105E2BCC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7907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3260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57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EEBC7B-1B1F-794A-8123-9CC346AB0D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1400" y="3149100"/>
            <a:ext cx="5029201" cy="5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13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E31AD7-0FBD-0447-AFF8-54DB77ABCB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3588" y="3145867"/>
            <a:ext cx="5024824" cy="5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6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7F6889-5462-7742-BF27-B1AE9FEF6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7552" y="4108830"/>
            <a:ext cx="10216897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63F2A19-2B9E-1C48-8D9A-B259A79E4E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552" y="2137922"/>
            <a:ext cx="10216897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010816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93A06-874C-804B-A29B-D5BEC4AF4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015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B27C7BA-4F9E-5948-B8A3-AAD899F67A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8067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65834DF-1336-8549-877A-DF19F37D04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015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795FD6-393F-5A4E-8136-60AD38CF6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8067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D740F7-4458-3842-8BA8-0BAD3C11DF2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85016" y="1894703"/>
            <a:ext cx="20593" cy="3068594"/>
          </a:xfrm>
          <a:prstGeom prst="straightConnector1">
            <a:avLst/>
          </a:prstGeom>
          <a:ln w="12700">
            <a:solidFill>
              <a:srgbClr val="9EBA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479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0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0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9" r:id="rId3"/>
    <p:sldLayoutId id="2147483697" r:id="rId4"/>
    <p:sldLayoutId id="2147483699" r:id="rId5"/>
    <p:sldLayoutId id="2147483698" r:id="rId6"/>
    <p:sldLayoutId id="2147483695" r:id="rId7"/>
    <p:sldLayoutId id="2147483696" r:id="rId8"/>
    <p:sldLayoutId id="2147483688" r:id="rId9"/>
    <p:sldLayoutId id="2147483692" r:id="rId10"/>
    <p:sldLayoutId id="2147483684" r:id="rId11"/>
    <p:sldLayoutId id="2147483678" r:id="rId12"/>
    <p:sldLayoutId id="2147483693" r:id="rId13"/>
    <p:sldLayoutId id="2147483694" r:id="rId14"/>
    <p:sldLayoutId id="2147483690" r:id="rId15"/>
    <p:sldLayoutId id="2147483687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Barlow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Barlow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Barlow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9AF8E-9505-40DE-8C63-3DA140BE98AF}"/>
              </a:ext>
            </a:extLst>
          </p:cNvPr>
          <p:cNvSpPr/>
          <p:nvPr/>
        </p:nvSpPr>
        <p:spPr>
          <a:xfrm>
            <a:off x="4996" y="4997"/>
            <a:ext cx="12185753" cy="6857998"/>
          </a:xfrm>
          <a:prstGeom prst="rect">
            <a:avLst/>
          </a:prstGeom>
          <a:gradFill>
            <a:gsLst>
              <a:gs pos="0">
                <a:srgbClr val="F8FAFC">
                  <a:alpha val="0"/>
                  <a:lumMod val="0"/>
                  <a:lumOff val="100000"/>
                </a:srgbClr>
              </a:gs>
              <a:gs pos="100000">
                <a:srgbClr val="6795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DCCE5-675E-5B4E-A35F-873564076C16}"/>
              </a:ext>
            </a:extLst>
          </p:cNvPr>
          <p:cNvSpPr/>
          <p:nvPr/>
        </p:nvSpPr>
        <p:spPr>
          <a:xfrm>
            <a:off x="6247" y="-4995"/>
            <a:ext cx="12185753" cy="6857998"/>
          </a:xfrm>
          <a:prstGeom prst="rect">
            <a:avLst/>
          </a:prstGeom>
          <a:gradFill>
            <a:gsLst>
              <a:gs pos="0">
                <a:srgbClr val="F8FAFC">
                  <a:alpha val="0"/>
                  <a:lumMod val="0"/>
                  <a:lumOff val="100000"/>
                </a:srgbClr>
              </a:gs>
              <a:gs pos="100000">
                <a:srgbClr val="6795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C9451-5571-8043-8BB4-D26043D6A5F3}"/>
              </a:ext>
            </a:extLst>
          </p:cNvPr>
          <p:cNvSpPr txBox="1"/>
          <p:nvPr/>
        </p:nvSpPr>
        <p:spPr>
          <a:xfrm>
            <a:off x="291126" y="357173"/>
            <a:ext cx="116034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60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Introducing Dev-Friendly </a:t>
            </a:r>
          </a:p>
          <a:p>
            <a:r>
              <a:rPr lang="en" sz="60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Wireless with the Notecard!</a:t>
            </a:r>
            <a:endParaRPr lang="en-US" sz="6000" dirty="0">
              <a:solidFill>
                <a:srgbClr val="1B3A52"/>
              </a:solidFill>
              <a:latin typeface="Barlow"/>
              <a:ea typeface="+mn-lt"/>
              <a:cs typeface="+mn-lt"/>
            </a:endParaRPr>
          </a:p>
        </p:txBody>
      </p:sp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2280EF-E854-254F-B423-C938F839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9" y="5828142"/>
            <a:ext cx="5029201" cy="559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B1487C-17AB-764A-A212-1B17BDB9EF41}"/>
              </a:ext>
            </a:extLst>
          </p:cNvPr>
          <p:cNvSpPr txBox="1"/>
          <p:nvPr/>
        </p:nvSpPr>
        <p:spPr>
          <a:xfrm>
            <a:off x="407880" y="4568425"/>
            <a:ext cx="554136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4000" b="1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Rob Lauer</a:t>
            </a:r>
          </a:p>
          <a:p>
            <a:r>
              <a:rPr lang="en" sz="28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Director of Developer Relations</a:t>
            </a:r>
            <a:endParaRPr lang="en-US" sz="2800" dirty="0">
              <a:solidFill>
                <a:srgbClr val="1B3A52"/>
              </a:solidFill>
              <a:latin typeface="Barlow"/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70361-1D52-4F47-8128-03F7B3D12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051" y="2455052"/>
            <a:ext cx="2919688" cy="3327086"/>
          </a:xfrm>
          <a:prstGeom prst="rect">
            <a:avLst/>
          </a:prstGeom>
        </p:spPr>
      </p:pic>
      <p:pic>
        <p:nvPicPr>
          <p:cNvPr id="11" name="Picture 1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4A5C1D0D-23E9-234A-9A14-2079F84E4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93" y="3429000"/>
            <a:ext cx="2640342" cy="3078095"/>
          </a:xfrm>
          <a:prstGeom prst="rect">
            <a:avLst/>
          </a:prstGeom>
          <a:effectLst>
            <a:outerShdw blurRad="311348" sx="102000" sy="102000" algn="ctr" rotWithShape="0">
              <a:prstClr val="black">
                <a:alpha val="2796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8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96DAD2-C6EE-3846-AFDD-603AA42B527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CA13C86-EAB0-C441-BCEE-54A5509F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686A221-E45A-884E-8D58-60A7802B8B0F}"/>
              </a:ext>
            </a:extLst>
          </p:cNvPr>
          <p:cNvSpPr txBox="1">
            <a:spLocks/>
          </p:cNvSpPr>
          <p:nvPr/>
        </p:nvSpPr>
        <p:spPr>
          <a:xfrm>
            <a:off x="1644577" y="1893811"/>
            <a:ext cx="10547423" cy="959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Request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"req"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card.location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</a:t>
            </a:r>
          </a:p>
          <a:p>
            <a:pPr marL="0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A4054E0-D28C-3A46-B112-25CA4FCAADBA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Example: </a:t>
            </a:r>
            <a:r>
              <a:rPr lang="en-US" i="1" dirty="0" err="1"/>
              <a:t>card.location</a:t>
            </a:r>
            <a:r>
              <a:rPr lang="en-US" i="1" dirty="0"/>
              <a:t> </a:t>
            </a:r>
            <a:r>
              <a:rPr lang="en-US" dirty="0"/>
              <a:t>API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0BDB977-2EAF-EF47-AD5A-866E754EB47B}"/>
              </a:ext>
            </a:extLst>
          </p:cNvPr>
          <p:cNvSpPr txBox="1">
            <a:spLocks/>
          </p:cNvSpPr>
          <p:nvPr/>
        </p:nvSpPr>
        <p:spPr>
          <a:xfrm>
            <a:off x="1644577" y="3038818"/>
            <a:ext cx="10547423" cy="3707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"status":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"GPS updated (58 sec, 41dB SNR, 9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sats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"mode":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"periodic",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42.577600,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-70.871340,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"time":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1598554399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398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475D149-FB1A-EE4A-83D0-1C86038D30B0}"/>
              </a:ext>
            </a:extLst>
          </p:cNvPr>
          <p:cNvSpPr/>
          <p:nvPr/>
        </p:nvSpPr>
        <p:spPr>
          <a:xfrm>
            <a:off x="9152032" y="3886986"/>
            <a:ext cx="641018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45F9BF-549B-074B-8E1F-0E45D4C7808E}"/>
              </a:ext>
            </a:extLst>
          </p:cNvPr>
          <p:cNvSpPr/>
          <p:nvPr/>
        </p:nvSpPr>
        <p:spPr>
          <a:xfrm>
            <a:off x="3218209" y="3890984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Python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7069A4-858F-564C-B124-2D33AC78A810}"/>
              </a:ext>
            </a:extLst>
          </p:cNvPr>
          <p:cNvSpPr/>
          <p:nvPr/>
        </p:nvSpPr>
        <p:spPr>
          <a:xfrm>
            <a:off x="2488553" y="3886973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9B0197-1D1D-F345-B79C-FFDD4BD022D1}"/>
              </a:ext>
            </a:extLst>
          </p:cNvPr>
          <p:cNvSpPr/>
          <p:nvPr/>
        </p:nvSpPr>
        <p:spPr>
          <a:xfrm>
            <a:off x="1512621" y="3894995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Arduino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MCU/SBC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Sensors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V="1">
            <a:off x="1792832" y="270421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Barlow"/>
              </a:rPr>
              <a:t>{JSON}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06F0353-2913-3E4F-A028-151B793ACA0C}"/>
              </a:ext>
            </a:extLst>
          </p:cNvPr>
          <p:cNvSpPr/>
          <p:nvPr/>
        </p:nvSpPr>
        <p:spPr>
          <a:xfrm>
            <a:off x="705765" y="4217219"/>
            <a:ext cx="4073117" cy="1166715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34739-3CF0-DC4C-87B2-7203111A27EF}"/>
              </a:ext>
            </a:extLst>
          </p:cNvPr>
          <p:cNvSpPr txBox="1"/>
          <p:nvPr/>
        </p:nvSpPr>
        <p:spPr>
          <a:xfrm>
            <a:off x="852102" y="4376271"/>
            <a:ext cx="40412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 = {"req":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note.add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req["file"] =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sensors.qo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req["body"] = {"temp": 72.22 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req["sync"] = True</a:t>
            </a:r>
          </a:p>
          <a:p>
            <a:pPr defTabSz="457200"/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rsp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card.Transaction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(req)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>
            <a:off x="3338787" y="2704211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Cellular/Wi-Fi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>
            <a:off x="5190774" y="267693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Blues Wireless</a:t>
            </a:r>
          </a:p>
          <a:p>
            <a:pPr algn="ctr" defTabSz="457200"/>
            <a:r>
              <a:rPr lang="en-US" sz="1600" b="1" dirty="0" err="1">
                <a:solidFill>
                  <a:srgbClr val="44546A"/>
                </a:solidFill>
                <a:latin typeface="Barlow"/>
              </a:rPr>
              <a:t>Notehub.io</a:t>
            </a:r>
            <a:endParaRPr lang="en-US" sz="1600" b="1" dirty="0">
              <a:solidFill>
                <a:srgbClr val="44546A"/>
              </a:solidFill>
              <a:latin typeface="Barlow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>
            <a:off x="6736492" y="2655534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/>
                <a:ea typeface="+mn-ea"/>
                <a:cs typeface="+mn-cs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>
            <a:off x="10118408" y="2672870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>
            <a:off x="8602947" y="264890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428ECB5-FC58-374F-BF10-B371D0B8FDC3}"/>
              </a:ext>
            </a:extLst>
          </p:cNvPr>
          <p:cNvSpPr/>
          <p:nvPr/>
        </p:nvSpPr>
        <p:spPr>
          <a:xfrm>
            <a:off x="8352960" y="4220031"/>
            <a:ext cx="2239163" cy="179543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DA23CF-1E9A-474E-B3C5-A83FC3C5802D}"/>
              </a:ext>
            </a:extLst>
          </p:cNvPr>
          <p:cNvSpPr txBox="1"/>
          <p:nvPr/>
        </p:nvSpPr>
        <p:spPr>
          <a:xfrm>
            <a:off x="8432197" y="4379082"/>
            <a:ext cx="21482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data.qo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"temp": 27.3,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"when": 1644268443,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42.11,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-88.32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"device": "dev:89347"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966263" y="343881"/>
            <a:ext cx="10485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000" b="1" dirty="0">
                <a:solidFill>
                  <a:prstClr val="black"/>
                </a:solidFill>
                <a:latin typeface="Barlow" pitchFamily="2" charset="77"/>
              </a:rPr>
              <a:t>Outbound Communication </a:t>
            </a:r>
            <a:r>
              <a:rPr lang="en-US" sz="4000" dirty="0">
                <a:solidFill>
                  <a:prstClr val="black"/>
                </a:solidFill>
                <a:latin typeface="Barlow" pitchFamily="2" charset="77"/>
              </a:rPr>
              <a:t>(from MCU to Cloud)</a:t>
            </a:r>
          </a:p>
        </p:txBody>
      </p:sp>
      <p:pic>
        <p:nvPicPr>
          <p:cNvPr id="5122" name="Picture 2" descr="RASP PI PICO H: Raspberry Pi Pico, RP2040, Cortex-M0+, microUSB, Header at  reichelt elektronik">
            <a:extLst>
              <a:ext uri="{FF2B5EF4-FFF2-40B4-BE49-F238E27FC236}">
                <a16:creationId xmlns:a16="http://schemas.microsoft.com/office/drawing/2014/main" id="{8ED8B12F-BDC5-D747-A312-477143B8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3" y="1809662"/>
            <a:ext cx="945541" cy="95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 animBg="1"/>
      <p:bldP spid="79" grpId="0"/>
      <p:bldP spid="80" grpId="0" animBg="1"/>
      <p:bldP spid="81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101" grpId="0" animBg="1"/>
      <p:bldP spid="10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MCU/SBC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Sensors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H="1">
            <a:off x="10195642" y="268838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Barlow"/>
              </a:rPr>
              <a:t>{JSON}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 flipH="1">
            <a:off x="1855213" y="271069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Cellular/Wi-Fi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 flipH="1">
            <a:off x="3392454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Blues Wireless</a:t>
            </a:r>
          </a:p>
          <a:p>
            <a:pPr algn="ctr" defTabSz="457200"/>
            <a:r>
              <a:rPr lang="en-US" sz="1600" b="1" dirty="0" err="1">
                <a:solidFill>
                  <a:srgbClr val="44546A"/>
                </a:solidFill>
                <a:latin typeface="Barlow"/>
              </a:rPr>
              <a:t>Notehub.io</a:t>
            </a:r>
            <a:endParaRPr lang="en-US" sz="1600" b="1" dirty="0">
              <a:solidFill>
                <a:srgbClr val="44546A"/>
              </a:solidFill>
              <a:latin typeface="Barlow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 flipH="1">
            <a:off x="5259994" y="2696739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/>
                <a:ea typeface="+mn-ea"/>
                <a:cs typeface="+mn-cs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 flipH="1">
            <a:off x="8643015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 flipH="1">
            <a:off x="6796229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1013218" y="327142"/>
            <a:ext cx="1016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000" b="1" dirty="0">
                <a:solidFill>
                  <a:prstClr val="black"/>
                </a:solidFill>
                <a:latin typeface="Barlow" pitchFamily="2" charset="77"/>
              </a:rPr>
              <a:t>Inbound Communication </a:t>
            </a:r>
            <a:r>
              <a:rPr lang="en-US" sz="4000" dirty="0">
                <a:solidFill>
                  <a:prstClr val="black"/>
                </a:solidFill>
                <a:latin typeface="Barlow" pitchFamily="2" charset="77"/>
              </a:rPr>
              <a:t>(from Cloud to MCU)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12B850-6A29-9B4E-96CD-CC28E6304874}"/>
              </a:ext>
            </a:extLst>
          </p:cNvPr>
          <p:cNvSpPr/>
          <p:nvPr/>
        </p:nvSpPr>
        <p:spPr>
          <a:xfrm>
            <a:off x="9188717" y="3926666"/>
            <a:ext cx="641018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BA1725-C88D-714A-ADB7-5D5DDC8D4B5C}"/>
              </a:ext>
            </a:extLst>
          </p:cNvPr>
          <p:cNvSpPr/>
          <p:nvPr/>
        </p:nvSpPr>
        <p:spPr>
          <a:xfrm>
            <a:off x="3212794" y="3924122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Python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D5CAE4-9766-F84E-B3F8-6C5C111465CA}"/>
              </a:ext>
            </a:extLst>
          </p:cNvPr>
          <p:cNvSpPr/>
          <p:nvPr/>
        </p:nvSpPr>
        <p:spPr>
          <a:xfrm>
            <a:off x="2488553" y="3928132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34C7C5-CCD2-D944-84F6-50B755B7D36D}"/>
              </a:ext>
            </a:extLst>
          </p:cNvPr>
          <p:cNvSpPr/>
          <p:nvPr/>
        </p:nvSpPr>
        <p:spPr>
          <a:xfrm>
            <a:off x="1536472" y="3924122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Arduino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C39618C-F4D1-E14E-BF46-D0469DA1CD83}"/>
              </a:ext>
            </a:extLst>
          </p:cNvPr>
          <p:cNvSpPr/>
          <p:nvPr/>
        </p:nvSpPr>
        <p:spPr>
          <a:xfrm>
            <a:off x="705765" y="4258378"/>
            <a:ext cx="4142117" cy="108371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CA2E17-A7EF-7940-8EA2-D9227AB6B92D}"/>
              </a:ext>
            </a:extLst>
          </p:cNvPr>
          <p:cNvSpPr txBox="1"/>
          <p:nvPr/>
        </p:nvSpPr>
        <p:spPr>
          <a:xfrm>
            <a:off x="852102" y="4417430"/>
            <a:ext cx="40412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 = {"req":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note.get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req["file"] =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req["delete"] = True</a:t>
            </a:r>
          </a:p>
          <a:p>
            <a:pPr defTabSz="457200"/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rsp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card.Transaction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(req)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E28367B-BEFE-6E41-AC6D-CF8C0EA1C4C3}"/>
              </a:ext>
            </a:extLst>
          </p:cNvPr>
          <p:cNvSpPr/>
          <p:nvPr/>
        </p:nvSpPr>
        <p:spPr>
          <a:xfrm>
            <a:off x="8528293" y="4261094"/>
            <a:ext cx="1961865" cy="126703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956CD8-E73D-F942-95C5-5380B61A03D5}"/>
              </a:ext>
            </a:extLst>
          </p:cNvPr>
          <p:cNvSpPr txBox="1"/>
          <p:nvPr/>
        </p:nvSpPr>
        <p:spPr>
          <a:xfrm>
            <a:off x="8597838" y="4418762"/>
            <a:ext cx="2148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sample_freq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5,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"notify": true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44" name="Picture 2" descr="RASP PI PICO H: Raspberry Pi Pico, RP2040, Cortex-M0+, microUSB, Header at  reichelt elektronik">
            <a:extLst>
              <a:ext uri="{FF2B5EF4-FFF2-40B4-BE49-F238E27FC236}">
                <a16:creationId xmlns:a16="http://schemas.microsoft.com/office/drawing/2014/main" id="{56245B51-DE32-A246-A202-85836E372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3" y="1809662"/>
            <a:ext cx="945541" cy="95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8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/>
      <p:bldP spid="78" grpId="0" animBg="1"/>
      <p:bldP spid="79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36" grpId="0" animBg="1"/>
      <p:bldP spid="37" grpId="0" animBg="1"/>
      <p:bldP spid="38" grpId="0" animBg="1"/>
      <p:bldP spid="38" grpId="1" animBg="1"/>
      <p:bldP spid="39" grpId="0" animBg="1"/>
      <p:bldP spid="40" grpId="0" animBg="1"/>
      <p:bldP spid="41" grpId="0"/>
      <p:bldP spid="41" grpId="1"/>
      <p:bldP spid="42" grpId="0" animBg="1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E0A0FC8B-E43A-9D4B-A5FA-0DDCBD8AA3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3075" y="0"/>
            <a:ext cx="87058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41FCE-7A08-2B4B-9138-647D2956C707}"/>
              </a:ext>
            </a:extLst>
          </p:cNvPr>
          <p:cNvSpPr txBox="1"/>
          <p:nvPr/>
        </p:nvSpPr>
        <p:spPr>
          <a:xfrm>
            <a:off x="2446960" y="3059668"/>
            <a:ext cx="7298079" cy="73866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4800" dirty="0">
                <a:latin typeface="Barlow"/>
              </a:rPr>
              <a:t> </a:t>
            </a:r>
            <a:r>
              <a:rPr lang="en-US" sz="4800" dirty="0" err="1">
                <a:latin typeface="Barlow"/>
              </a:rPr>
              <a:t>hackster.io</a:t>
            </a:r>
            <a:r>
              <a:rPr lang="en-US" sz="4800" dirty="0">
                <a:latin typeface="Barlow"/>
              </a:rPr>
              <a:t>/blues-wireless</a:t>
            </a:r>
          </a:p>
        </p:txBody>
      </p:sp>
    </p:spTree>
    <p:extLst>
      <p:ext uri="{BB962C8B-B14F-4D97-AF65-F5344CB8AC3E}">
        <p14:creationId xmlns:p14="http://schemas.microsoft.com/office/powerpoint/2010/main" val="400914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18C720BC-F1B8-4E89-B898-543F38DD4E15}"/>
              </a:ext>
            </a:extLst>
          </p:cNvPr>
          <p:cNvSpPr txBox="1"/>
          <p:nvPr/>
        </p:nvSpPr>
        <p:spPr>
          <a:xfrm>
            <a:off x="2281766" y="914544"/>
            <a:ext cx="762846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b="1" dirty="0">
                <a:solidFill>
                  <a:srgbClr val="FFFFFF"/>
                </a:solidFill>
                <a:latin typeface="Barlow"/>
              </a:rPr>
              <a:t>Lab! 🔨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2E663B-63F1-727A-55E1-5D436309CA2A}"/>
              </a:ext>
            </a:extLst>
          </p:cNvPr>
          <p:cNvSpPr txBox="1"/>
          <p:nvPr/>
        </p:nvSpPr>
        <p:spPr>
          <a:xfrm>
            <a:off x="2985050" y="3429000"/>
            <a:ext cx="6221897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Barlow"/>
              </a:rPr>
              <a:t>Chromium-based Browser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Barlow"/>
              </a:rPr>
              <a:t>(e.g. Chrome, Edge, Brave)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Barlow"/>
              </a:rPr>
              <a:t>Micro USB Cable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Barlow"/>
              </a:rPr>
              <a:t>The Hammer of Blues</a:t>
            </a:r>
          </a:p>
        </p:txBody>
      </p:sp>
    </p:spTree>
    <p:extLst>
      <p:ext uri="{BB962C8B-B14F-4D97-AF65-F5344CB8AC3E}">
        <p14:creationId xmlns:p14="http://schemas.microsoft.com/office/powerpoint/2010/main" val="9999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18C720BC-F1B8-4E89-B898-543F38DD4E15}"/>
              </a:ext>
            </a:extLst>
          </p:cNvPr>
          <p:cNvSpPr txBox="1"/>
          <p:nvPr/>
        </p:nvSpPr>
        <p:spPr>
          <a:xfrm>
            <a:off x="2281766" y="914544"/>
            <a:ext cx="762846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b="1" dirty="0">
                <a:solidFill>
                  <a:srgbClr val="FFFFFF"/>
                </a:solidFill>
                <a:latin typeface="Barlow"/>
              </a:rPr>
              <a:t>Lab! 🔨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2E663B-63F1-727A-55E1-5D436309CA2A}"/>
              </a:ext>
            </a:extLst>
          </p:cNvPr>
          <p:cNvSpPr txBox="1"/>
          <p:nvPr/>
        </p:nvSpPr>
        <p:spPr>
          <a:xfrm>
            <a:off x="2985050" y="2813447"/>
            <a:ext cx="622189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Barlow"/>
              </a:rPr>
              <a:t>Arduino IDE + STM32Cube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Barlow"/>
              </a:rPr>
              <a:t>VS Code + </a:t>
            </a:r>
            <a:r>
              <a:rPr lang="en-US" sz="4000" dirty="0" err="1">
                <a:latin typeface="Barlow"/>
              </a:rPr>
              <a:t>PlatformIO</a:t>
            </a:r>
            <a:endParaRPr lang="en-US" sz="4000" dirty="0">
              <a:latin typeface="Barlow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803584-26C8-7437-CBA0-62D9AB30C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55675"/>
              </p:ext>
            </p:extLst>
          </p:nvPr>
        </p:nvGraphicFramePr>
        <p:xfrm>
          <a:off x="2281766" y="4466129"/>
          <a:ext cx="812799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912305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064754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00144952"/>
                    </a:ext>
                  </a:extLst>
                </a:gridCol>
              </a:tblGrid>
              <a:tr h="1231105">
                <a:tc>
                  <a:txBody>
                    <a:bodyPr/>
                    <a:lstStyle/>
                    <a:p>
                      <a:r>
                        <a:rPr lang="en-US" sz="2400" b="1" dirty="0"/>
                        <a:t>Small</a:t>
                      </a:r>
                      <a:endParaRPr lang="en-US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/>
                        <a:t>PlatformIO</a:t>
                      </a:r>
                      <a:endParaRPr lang="en-US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Clone sensor project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Walk through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Medium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Arduino or </a:t>
                      </a:r>
                      <a:r>
                        <a:rPr lang="en-US" b="0" dirty="0" err="1"/>
                        <a:t>PlatformIO</a:t>
                      </a:r>
                      <a:endParaRPr lang="en-US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Follow </a:t>
                      </a:r>
                      <a:r>
                        <a:rPr lang="en-US" b="0" dirty="0" err="1"/>
                        <a:t>dev.blues.io</a:t>
                      </a:r>
                      <a:r>
                        <a:rPr lang="en-US" b="0" dirty="0"/>
                        <a:t> tut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Use pseudo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Large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Arduino or </a:t>
                      </a:r>
                      <a:r>
                        <a:rPr lang="en-US" b="0" dirty="0" err="1"/>
                        <a:t>PlatformIO</a:t>
                      </a:r>
                      <a:endParaRPr lang="en-US" b="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Follow </a:t>
                      </a:r>
                      <a:r>
                        <a:rPr lang="en-US" b="0" dirty="0" err="1"/>
                        <a:t>dev.blues.io</a:t>
                      </a:r>
                      <a:r>
                        <a:rPr lang="en-US" b="0" dirty="0"/>
                        <a:t> tut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Add real sensors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4731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A96BCF2-9B21-A8F7-F8FC-5B9DEF57F3FA}"/>
              </a:ext>
            </a:extLst>
          </p:cNvPr>
          <p:cNvSpPr txBox="1"/>
          <p:nvPr/>
        </p:nvSpPr>
        <p:spPr>
          <a:xfrm>
            <a:off x="4221458" y="5976442"/>
            <a:ext cx="37490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l"/>
            <a:r>
              <a:rPr lang="en-US" sz="3200" dirty="0" err="1">
                <a:latin typeface="Barlow"/>
              </a:rPr>
              <a:t>bit.ly</a:t>
            </a:r>
            <a:r>
              <a:rPr lang="en-US" sz="3200" dirty="0">
                <a:latin typeface="Barlow"/>
              </a:rPr>
              <a:t>/blues-hammer</a:t>
            </a:r>
          </a:p>
        </p:txBody>
      </p:sp>
    </p:spTree>
    <p:extLst>
      <p:ext uri="{BB962C8B-B14F-4D97-AF65-F5344CB8AC3E}">
        <p14:creationId xmlns:p14="http://schemas.microsoft.com/office/powerpoint/2010/main" val="179887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5">
            <a:extLst>
              <a:ext uri="{FF2B5EF4-FFF2-40B4-BE49-F238E27FC236}">
                <a16:creationId xmlns:a16="http://schemas.microsoft.com/office/drawing/2014/main" id="{8E258FBB-7DD7-3646-9628-D3DDC093ACDC}"/>
              </a:ext>
            </a:extLst>
          </p:cNvPr>
          <p:cNvSpPr txBox="1"/>
          <p:nvPr/>
        </p:nvSpPr>
        <p:spPr>
          <a:xfrm>
            <a:off x="1800621" y="4496430"/>
            <a:ext cx="69693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FFFFFF"/>
                </a:solidFill>
                <a:latin typeface="Barlow"/>
              </a:rPr>
              <a:t>Ray Ozzie – CEO of Blues Wireless</a:t>
            </a:r>
            <a:endParaRPr lang="en-US" sz="2400" dirty="0">
              <a:latin typeface="Barlow"/>
            </a:endParaRP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93110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FFFFFF"/>
                </a:solidFill>
                <a:latin typeface="Barlow"/>
              </a:rPr>
              <a:t>Complexity kills. It sucks the life out of developers, it makes products difficult to plan, build, and test.</a:t>
            </a:r>
            <a:endParaRPr lang="en" sz="4400" dirty="0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345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615" y="1666599"/>
            <a:ext cx="10560149" cy="3886200"/>
          </a:xfrm>
        </p:spPr>
        <p:txBody>
          <a:bodyPr>
            <a:normAutofit/>
          </a:bodyPr>
          <a:lstStyle/>
          <a:p>
            <a:r>
              <a:rPr lang="en-US" sz="4000" dirty="0"/>
              <a:t>Intro to the Notecard and Blues Wireless</a:t>
            </a:r>
          </a:p>
          <a:p>
            <a:r>
              <a:rPr lang="en-US" sz="4000" dirty="0"/>
              <a:t>Lab: Hands-on Wireless IoT</a:t>
            </a:r>
          </a:p>
          <a:p>
            <a:r>
              <a:rPr lang="en-US" sz="4000" dirty="0"/>
              <a:t>Lab: Collect Sensor Data and Send to Cloud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Agenda</a:t>
            </a:r>
          </a:p>
        </p:txBody>
      </p:sp>
      <p:pic>
        <p:nvPicPr>
          <p:cNvPr id="2054" name="Picture 6" descr="Notecard">
            <a:extLst>
              <a:ext uri="{FF2B5EF4-FFF2-40B4-BE49-F238E27FC236}">
                <a16:creationId xmlns:a16="http://schemas.microsoft.com/office/drawing/2014/main" id="{54214532-1CC1-1743-81AD-86A1B2CA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74" y="3903210"/>
            <a:ext cx="2741559" cy="2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-Fi Notecard">
            <a:extLst>
              <a:ext uri="{FF2B5EF4-FFF2-40B4-BE49-F238E27FC236}">
                <a16:creationId xmlns:a16="http://schemas.microsoft.com/office/drawing/2014/main" id="{04928905-3925-FB43-97AB-2F09BECB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52" y="3903210"/>
            <a:ext cx="2753633" cy="2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76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8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9AB7-868E-3843-9CA3-E58FE0C75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4487"/>
            <a:ext cx="12192000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9C3A4-2E2B-074A-AA2D-7E55B7ED78CC}"/>
              </a:ext>
            </a:extLst>
          </p:cNvPr>
          <p:cNvSpPr txBox="1"/>
          <p:nvPr/>
        </p:nvSpPr>
        <p:spPr>
          <a:xfrm>
            <a:off x="-76200" y="2690336"/>
            <a:ext cx="12344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highlight>
                  <a:srgbClr val="00B9FF"/>
                </a:highlight>
                <a:latin typeface="Barlow"/>
              </a:rPr>
              <a:t>”Making wireless IoT easier for developers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highlight>
                  <a:srgbClr val="00B9FF"/>
                </a:highlight>
                <a:latin typeface="Barlow"/>
              </a:rPr>
              <a:t> and more affordable for all”</a:t>
            </a:r>
          </a:p>
        </p:txBody>
      </p:sp>
    </p:spTree>
    <p:extLst>
      <p:ext uri="{BB962C8B-B14F-4D97-AF65-F5344CB8AC3E}">
        <p14:creationId xmlns:p14="http://schemas.microsoft.com/office/powerpoint/2010/main" val="19438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87D257-0474-CB45-8AD7-3CA5415A907D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D8BFC7F-EA23-F049-95D9-78069B937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39B502-C1E5-A049-AF8C-E2065F64FF91}"/>
              </a:ext>
            </a:extLst>
          </p:cNvPr>
          <p:cNvSpPr txBox="1"/>
          <p:nvPr/>
        </p:nvSpPr>
        <p:spPr>
          <a:xfrm>
            <a:off x="2835717" y="2930987"/>
            <a:ext cx="6520564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🔒 Securing your data from device to cloud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🔋 Building zero-config low-power hardware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👩‍💻 Providing an unmatched developer experience</a:t>
            </a:r>
          </a:p>
          <a:p>
            <a:pPr algn="l"/>
            <a:endParaRPr lang="en-US" sz="1600" dirty="0">
              <a:latin typeface="Barl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FC601-B8F9-B44B-A0C4-A890F6C3AB20}"/>
              </a:ext>
            </a:extLst>
          </p:cNvPr>
          <p:cNvSpPr txBox="1"/>
          <p:nvPr/>
        </p:nvSpPr>
        <p:spPr>
          <a:xfrm>
            <a:off x="2375793" y="2015083"/>
            <a:ext cx="74404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3200" b="1" dirty="0">
                <a:latin typeface="Barlow" pitchFamily="2" charset="77"/>
              </a:rPr>
              <a:t>Easy</a:t>
            </a:r>
            <a:r>
              <a:rPr lang="en-US" sz="3200" dirty="0">
                <a:latin typeface="Barlow" pitchFamily="2" charset="77"/>
              </a:rPr>
              <a:t> for developers and </a:t>
            </a:r>
            <a:r>
              <a:rPr lang="en-US" sz="3200" b="1" dirty="0">
                <a:latin typeface="Barlow" pitchFamily="2" charset="77"/>
              </a:rPr>
              <a:t>affordable</a:t>
            </a:r>
            <a:r>
              <a:rPr lang="en-US" sz="3200" dirty="0">
                <a:latin typeface="Barlow" pitchFamily="2" charset="77"/>
              </a:rPr>
              <a:t> for all.</a:t>
            </a:r>
            <a:endParaRPr lang="en-US" sz="2800" dirty="0">
              <a:latin typeface="Barlow" pitchFamily="2" charset="77"/>
            </a:endParaRPr>
          </a:p>
        </p:txBody>
      </p:sp>
      <p:pic>
        <p:nvPicPr>
          <p:cNvPr id="6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BCFDDE8-E7EE-544B-9F95-C438F26F5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56" y="888781"/>
            <a:ext cx="3952686" cy="4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Notecard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CFB08-DEB9-B240-9E04-E878C3234328}"/>
              </a:ext>
            </a:extLst>
          </p:cNvPr>
          <p:cNvSpPr txBox="1"/>
          <p:nvPr/>
        </p:nvSpPr>
        <p:spPr>
          <a:xfrm>
            <a:off x="1212616" y="1813172"/>
            <a:ext cx="5651028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Low-power system-on-module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Global cellular/GPS or Wi-Fi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500MB cell data + 10 years service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JSON-based API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Python, Go, Arduino, C/C++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Cellular: NB-IoT, LTE-M, Cat-1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6909E-CF04-3645-B629-10798FAB1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5" y="1077729"/>
            <a:ext cx="3099251" cy="3531704"/>
          </a:xfrm>
          <a:prstGeom prst="rect">
            <a:avLst/>
          </a:prstGeom>
        </p:spPr>
      </p:pic>
      <p:pic>
        <p:nvPicPr>
          <p:cNvPr id="4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F938FAF-1A25-904D-ACC5-38B74FA25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438112" y="2432763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81D0D0-61E4-F84C-BDC5-BAF73221B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58" y="1232809"/>
            <a:ext cx="4228307" cy="4228307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686C87B4-6740-EB4E-B201-3DCF8299A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51" y="1314845"/>
            <a:ext cx="4228307" cy="422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ACBB010-1981-3543-A148-F17DDC294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72" y="1126657"/>
            <a:ext cx="4457077" cy="4457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8E988-EDA1-ED4D-99EB-9C428626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89" y="832056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2E8020F9-0B7A-1D44-85E6-3AA8AD9D54B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Notecarrier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5420E-BF96-244D-A4E1-C3A8F26D25AE}"/>
              </a:ext>
            </a:extLst>
          </p:cNvPr>
          <p:cNvSpPr txBox="1"/>
          <p:nvPr/>
        </p:nvSpPr>
        <p:spPr>
          <a:xfrm>
            <a:off x="1212616" y="1970202"/>
            <a:ext cx="5216464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Dev boards for easy prototyping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Barlow"/>
              </a:rPr>
              <a:t>Notecarrier</a:t>
            </a:r>
            <a:r>
              <a:rPr lang="en-US" sz="2800" dirty="0">
                <a:latin typeface="Barlow"/>
              </a:rPr>
              <a:t> for every scenario: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AF</a:t>
            </a:r>
            <a:r>
              <a:rPr lang="en-US" sz="2400" dirty="0">
                <a:latin typeface="Barlow"/>
              </a:rPr>
              <a:t> – Feather-compatible socket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A</a:t>
            </a:r>
            <a:r>
              <a:rPr lang="en-US" sz="2400" dirty="0">
                <a:latin typeface="Barlow"/>
              </a:rPr>
              <a:t> – Any MCU, onboard antennas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B</a:t>
            </a:r>
            <a:r>
              <a:rPr lang="en-US" sz="2400" dirty="0">
                <a:latin typeface="Barlow"/>
              </a:rPr>
              <a:t> – Small form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Pi</a:t>
            </a:r>
            <a:r>
              <a:rPr lang="en-US" sz="2400" dirty="0">
                <a:latin typeface="Barlow"/>
              </a:rPr>
              <a:t> – Raspberry Pi SBC</a:t>
            </a:r>
          </a:p>
        </p:txBody>
      </p:sp>
    </p:spTree>
    <p:extLst>
      <p:ext uri="{BB962C8B-B14F-4D97-AF65-F5344CB8AC3E}">
        <p14:creationId xmlns:p14="http://schemas.microsoft.com/office/powerpoint/2010/main" val="34325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8A407D5-A9A8-7542-834F-D71947DA76B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Notehub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13EF5-EC06-AC4F-9D60-9885B812B452}"/>
              </a:ext>
            </a:extLst>
          </p:cNvPr>
          <p:cNvSpPr txBox="1"/>
          <p:nvPr/>
        </p:nvSpPr>
        <p:spPr>
          <a:xfrm>
            <a:off x="1212615" y="1670562"/>
            <a:ext cx="622521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Route data to </a:t>
            </a:r>
            <a:r>
              <a:rPr lang="en-US" sz="2800" b="1" dirty="0">
                <a:latin typeface="Barlow"/>
              </a:rPr>
              <a:t>any cloud </a:t>
            </a:r>
            <a:r>
              <a:rPr lang="en-US" sz="2800" dirty="0">
                <a:latin typeface="Barlow"/>
              </a:rPr>
              <a:t>app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Manage </a:t>
            </a:r>
            <a:r>
              <a:rPr lang="en-US" sz="2800" b="1" dirty="0">
                <a:latin typeface="Barlow"/>
              </a:rPr>
              <a:t>fleets</a:t>
            </a:r>
            <a:r>
              <a:rPr lang="en-US" sz="2800" dirty="0">
                <a:latin typeface="Barlow"/>
              </a:rPr>
              <a:t> of devices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OTA MCU/Notecard </a:t>
            </a:r>
            <a:r>
              <a:rPr lang="en-US" sz="2800" b="1" dirty="0">
                <a:latin typeface="Barlow"/>
              </a:rPr>
              <a:t>firmware updates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Barlow"/>
              </a:rPr>
              <a:t>Secure</a:t>
            </a:r>
            <a:r>
              <a:rPr lang="en-US" sz="2800" dirty="0">
                <a:latin typeface="Barlow"/>
              </a:rPr>
              <a:t> communications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BDAB3-8AF4-0F42-BB14-8B5F0C58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020" y="2329995"/>
            <a:ext cx="4004661" cy="216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7A759-0545-294D-B52C-2299CDAD3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7" y="4367367"/>
            <a:ext cx="4110681" cy="213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35ADF-FC0B-C147-A23D-3F9CFB8DF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-314111"/>
            <a:ext cx="5289770" cy="2775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F3E920-94BF-1349-AB4E-E4E6936AB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30" y="4651482"/>
            <a:ext cx="5583142" cy="2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0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s Inc (colors)">
      <a:dk1>
        <a:srgbClr val="1A3A52"/>
      </a:dk1>
      <a:lt1>
        <a:srgbClr val="FFFFFF"/>
      </a:lt1>
      <a:dk2>
        <a:srgbClr val="1F282E"/>
      </a:dk2>
      <a:lt2>
        <a:srgbClr val="F7FAFB"/>
      </a:lt2>
      <a:accent1>
        <a:srgbClr val="416680"/>
      </a:accent1>
      <a:accent2>
        <a:srgbClr val="FF6A6A"/>
      </a:accent2>
      <a:accent3>
        <a:srgbClr val="A0AEB9"/>
      </a:accent3>
      <a:accent4>
        <a:srgbClr val="FEBA2B"/>
      </a:accent4>
      <a:accent5>
        <a:srgbClr val="8BCEDA"/>
      </a:accent5>
      <a:accent6>
        <a:srgbClr val="4CDD6C"/>
      </a:accent6>
      <a:hlink>
        <a:srgbClr val="00B9FF"/>
      </a:hlink>
      <a:folHlink>
        <a:srgbClr val="0099D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t" anchorCtr="0">
        <a:spAutoFit/>
      </a:bodyPr>
      <a:lstStyle>
        <a:defPPr algn="l">
          <a:defRPr sz="1600" dirty="0">
            <a:latin typeface="Barlow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6A1B20-27C6-DF46-8614-A553E7C7EBC3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7902</TotalTime>
  <Words>579</Words>
  <Application>Microsoft Macintosh PowerPoint</Application>
  <PresentationFormat>Widescreen</PresentationFormat>
  <Paragraphs>137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Barlow</vt:lpstr>
      <vt:lpstr>Calibri</vt:lpstr>
      <vt:lpstr>Menlo</vt:lpstr>
      <vt:lpstr>Times New Roman</vt:lpstr>
      <vt:lpstr>Office Theme</vt:lpstr>
      <vt:lpstr>PowerPoint Presentation</vt:lpstr>
      <vt:lpstr>PowerPoint Presentation</vt:lpstr>
      <vt:lpstr>Section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Rob Lauer</cp:lastModifiedBy>
  <cp:revision>817</cp:revision>
  <dcterms:created xsi:type="dcterms:W3CDTF">2021-04-16T15:47:13Z</dcterms:created>
  <dcterms:modified xsi:type="dcterms:W3CDTF">2022-04-26T09:26:45Z</dcterms:modified>
</cp:coreProperties>
</file>